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9" r:id="rId14"/>
    <p:sldId id="266" r:id="rId15"/>
    <p:sldId id="268" r:id="rId16"/>
  </p:sldIdLst>
  <p:sldSz cx="12192000" cy="6858000"/>
  <p:notesSz cx="6858000" cy="9144000"/>
  <p:embeddedFontLst>
    <p:embeddedFont>
      <p:font typeface="Anonymice Powerline" panose="02060609030202000504" pitchFamily="49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6320" autoAdjust="0"/>
  </p:normalViewPr>
  <p:slideViewPr>
    <p:cSldViewPr snapToGrid="0">
      <p:cViewPr varScale="1">
        <p:scale>
          <a:sx n="87" d="100"/>
          <a:sy n="87" d="100"/>
        </p:scale>
        <p:origin x="63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01:31:27.5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414 28,'0'-1,"-1"0,1 0,-1 0,1 0,-1 0,1-1,-1 1,0 1,0-1,0 0,1 0,-1 0,0 0,0 0,0 1,0-1,0 1,0-1,-1 0,1 1,0 0,0-1,0 1,0 0,-1-1,1 1,0 0,-1 0,-41-5,39 5,-25-2,0 1,1 2,-25 3,44-3,0 1,1 0,-1 0,0 1,0 0,1 1,0 0,0 0,0 1,0 0,1 0,0 1,-7 6,6-3,0 1,0 0,1 0,0 0,1 1,0 0,1 0,0 1,1-1,0 1,1 0,0 0,1 0,0 1,1-1,0 1,1-1,1 0,1 9,0-4,1 0,1 0,0-1,1 0,1 1,1-2,0 1,1-1,0 0,2-1,-1 0,2 0,0-1,2 1,-4-6,1-1,0-1,0 0,0-1,0 1,1-2,0 0,0 0,0-1,4 0,25 10,-14-5,1-1,-1-1,1-2,0 0,17-2,45 0,6-5,20 0,13 1,-10 0,33 6,47 21,-111-13,1-3,43-2,583-8,-704 0,-1 0,0 0,1 0,-1-1,0-1,0 0,0 0,0-1,-1 0,1 0,-1-1,0 0,0 0,-1-1,0 0,0 0,0-1,-1 0,0 0,0-1,0 0,-1 0,-1 0,1 0,-1-1,-1 1,1-1,0-5,-1 4,21-100,-22 100,-1-1,0 0,-1 0,0 1,0-1,-2 0,1 0,-1 1,-1-3,1 9,0 0,0 0,0 0,0 1,0-1,-1 1,0 0,1-1,-1 1,0 0,-1 1,1-1,0 0,-1 1,0 0,1 0,-1 0,0 0,-3 0,-12-5,1 2,-2 0,-17-1,-12-4,-11-3,0 2,0 3,-22 1,2-2,-14-6,36 4,-1 4,0 1,-5 3,-634 5,661-4,0-2,-20-4,19 2,0 1,-15 2,-132 4,157-1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7T01:31:33.92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1066 1,'-604'0,"561"2,0 2,-23 5,-11 2,67-9,0 0,0 1,0 0,1 0,-1 1,1 1,-1-1,2 1,-1 1,0 0,1 0,0 0,1 1,-1 1,1-1,1 1,-1 0,1 1,1-1,-3 6,-1 3,0 0,2 0,0 1,1-1,1 2,0-1,1 1,2-1,-1 1,2 15,1-7,1 0,1 0,2 0,0-1,4 9,-5-23,1 0,1 0,0-1,0 1,1-1,0 0,1-1,1 0,-1 0,1 0,1-1,5 4,14 11,1-1,1-1,1-2,1 0,30 12,6-6,1-3,2-3,0-3,1-3,15-1,-10-5,139 21,-138-19,1-3,0-3,20-5,-8 1,-1 4,19 5,53 11,140-2,1215-16,-731-5,-644 6,-29-1,68-8,-170 4,-1 0,1-1,-1 0,1-1,-1-1,0 1,-1-1,1-1,-1 0,0 0,-1-1,1 0,-1 0,-1-1,1 0,-1-1,-1 0,1 0,-2 0,1 0,-1-1,-1 0,0 0,0 0,-1-1,0 0,0-5,1-57,-4 1,-7-46,5 100,0 0,-2 1,0-1,-1 1,-1 0,0 1,-1-1,-1 1,-1 0,0 1,-1 0,0 1,-2 0,0 0,-6-6,-1 2,0 1,-2 0,0 1,-1 1,0 2,-1 0,0 1,-7-1,20 9,-26-13,-1 2,0 1,-1 2,0 2,-1 2,0 1,-12 1,-134-6,-151-3,-1228 16,1474-5,-22-6,19 2,-11 3,-121 7,-165-4,231-17,124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37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5186965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unix_system_calls/wait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4.emf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ath_(computing)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Process Creation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AF51-448F-4DDE-92B3-B934B726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Fork returns twice on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29E-957A-40A2-BB25-FA533EA64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in the parent</a:t>
            </a:r>
          </a:p>
          <a:p>
            <a:pPr lvl="1"/>
            <a:r>
              <a:rPr lang="en-US"/>
              <a:t>If the return value is greater than zero, the program executes in the parent process and </a:t>
            </a:r>
            <a:r>
              <a:rPr lang="en-US">
                <a:solidFill>
                  <a:srgbClr val="C00000"/>
                </a:solidFill>
              </a:rPr>
              <a:t>the return value is the process ID (PID) of the created child process</a:t>
            </a:r>
            <a:r>
              <a:rPr lang="en-US"/>
              <a:t>.</a:t>
            </a:r>
          </a:p>
          <a:p>
            <a:pPr lvl="1"/>
            <a:endParaRPr lang="en-US"/>
          </a:p>
          <a:p>
            <a:r>
              <a:rPr lang="en-US"/>
              <a:t>once in the child</a:t>
            </a:r>
          </a:p>
          <a:p>
            <a:pPr lvl="1"/>
            <a:r>
              <a:rPr lang="en-US"/>
              <a:t>If </a:t>
            </a:r>
            <a:r>
              <a:rPr lang="en-US">
                <a:solidFill>
                  <a:srgbClr val="C00000"/>
                </a:solidFill>
              </a:rPr>
              <a:t>the return value is 0 </a:t>
            </a:r>
            <a:r>
              <a:rPr lang="en-US"/>
              <a:t>the program executes in the new child process.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2BD002-5A8B-4C5D-8400-DA086AF2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On failure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fork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returns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-1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Work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85432-8AC1-4428-8731-421BE476B65D}"/>
              </a:ext>
            </a:extLst>
          </p:cNvPr>
          <p:cNvSpPr/>
          <p:nvPr/>
        </p:nvSpPr>
        <p:spPr>
          <a:xfrm>
            <a:off x="3887254" y="5101709"/>
            <a:ext cx="4417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On failure fork returns -1.</a:t>
            </a:r>
          </a:p>
        </p:txBody>
      </p:sp>
    </p:spTree>
    <p:extLst>
      <p:ext uri="{BB962C8B-B14F-4D97-AF65-F5344CB8AC3E}">
        <p14:creationId xmlns:p14="http://schemas.microsoft.com/office/powerpoint/2010/main" val="143931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it.uu.se/education/course/homepage/os/vt18/images/module-2/fork-details.png">
            <a:extLst>
              <a:ext uri="{FF2B5EF4-FFF2-40B4-BE49-F238E27FC236}">
                <a16:creationId xmlns:a16="http://schemas.microsoft.com/office/drawing/2014/main" id="{0C78356C-1CF2-4379-9124-1ECE6A4F22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589" y="592137"/>
            <a:ext cx="5173686" cy="625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E11F1-C8B9-405E-961D-6797D2F1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 illustration</a:t>
            </a:r>
          </a:p>
        </p:txBody>
      </p:sp>
    </p:spTree>
    <p:extLst>
      <p:ext uri="{BB962C8B-B14F-4D97-AF65-F5344CB8AC3E}">
        <p14:creationId xmlns:p14="http://schemas.microsoft.com/office/powerpoint/2010/main" val="254321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FFD0-6A5E-4BBA-A669-BFBDF80C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7B6CDE-CD17-49C6-B2D0-AD427B75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4750" y="1322159"/>
            <a:ext cx="3829050" cy="481012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6158AE2-4985-46AC-87F3-3CD468403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91" y="2090172"/>
            <a:ext cx="6876662" cy="2677656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BDF3"/>
                </a:solidFill>
                <a:effectLst/>
                <a:latin typeface="Arial" panose="020B0604020202020204" pitchFamily="34" charset="0"/>
                <a:ea typeface="Work Sans"/>
                <a:hlinkClick r:id="rId3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 system call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Work Sans"/>
              </a:rPr>
              <a:t>blocks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 the caller until one of its child process terminates.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If the caller doesn’t have any child processes,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returns immediately without blocking the caller.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51F1C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Using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wait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 parent can obtain the exit status of the terminated child.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24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3566-5CCE-41F4-8719-228145A7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AC7B-B334-464B-8AD8-39393E65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424" y="2015412"/>
            <a:ext cx="5951376" cy="4706063"/>
          </a:xfrm>
        </p:spPr>
        <p:txBody>
          <a:bodyPr/>
          <a:lstStyle/>
          <a:p>
            <a:r>
              <a:rPr lang="en-US"/>
              <a:t>Orphans</a:t>
            </a:r>
          </a:p>
          <a:p>
            <a:pPr lvl="1"/>
            <a:r>
              <a:rPr lang="en-US"/>
              <a:t>An orphan process is a process whose parent process has terminated, though it remains running itself. Any orphaned process will be immediately adopted by the special </a:t>
            </a:r>
            <a:r>
              <a:rPr lang="en-US" b="1" err="1">
                <a:latin typeface="Consolas" panose="020B0609020204030204" pitchFamily="49" charset="0"/>
              </a:rPr>
              <a:t>init</a:t>
            </a:r>
            <a:r>
              <a:rPr lang="en-US"/>
              <a:t> system process with PID 1.</a:t>
            </a:r>
          </a:p>
          <a:p>
            <a:r>
              <a:rPr lang="en-US"/>
              <a:t>Zombies</a:t>
            </a:r>
          </a:p>
          <a:p>
            <a:pPr lvl="1"/>
            <a:r>
              <a:rPr lang="en-US"/>
              <a:t>A terminated process is said to be a zombie or defunct until the parent does wait on the child.</a:t>
            </a:r>
          </a:p>
        </p:txBody>
      </p:sp>
      <p:pic>
        <p:nvPicPr>
          <p:cNvPr id="4" name="Picture 2" descr="http://www.it.uu.se/education/course/homepage/os/vt18/images/module-2/fork-exec-exit-wait.png">
            <a:extLst>
              <a:ext uri="{FF2B5EF4-FFF2-40B4-BE49-F238E27FC236}">
                <a16:creationId xmlns:a16="http://schemas.microsoft.com/office/drawing/2014/main" id="{DC9A146D-CEFC-4029-ACD1-17C8FF0A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8898"/>
            <a:ext cx="3789849" cy="511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BDDDB-2BCF-459D-BE6A-17A36C39A4A4}"/>
              </a:ext>
            </a:extLst>
          </p:cNvPr>
          <p:cNvSpPr txBox="1"/>
          <p:nvPr/>
        </p:nvSpPr>
        <p:spPr>
          <a:xfrm>
            <a:off x="3545527" y="1420538"/>
            <a:ext cx="4421212" cy="40011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Show </a:t>
            </a:r>
            <a:r>
              <a:rPr lang="en-US" sz="2000" b="1" err="1"/>
              <a:t>pstree</a:t>
            </a:r>
            <a:r>
              <a:rPr lang="en-US" sz="2000" b="1"/>
              <a:t> root </a:t>
            </a:r>
            <a:r>
              <a:rPr lang="en-US"/>
              <a:t>and </a:t>
            </a:r>
            <a:r>
              <a:rPr lang="en-US" sz="2000" b="1" err="1"/>
              <a:t>pstree</a:t>
            </a:r>
            <a:r>
              <a:rPr lang="en-US" sz="2000" b="1"/>
              <a:t> username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38531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54E0-3F5E-486A-BC0E-E313EFFE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D6CEA-4EC0-420E-935F-46D8CCC8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2" y="2915814"/>
            <a:ext cx="4914900" cy="3605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8-bit status code.</a:t>
            </a:r>
          </a:p>
          <a:p>
            <a:r>
              <a:rPr lang="en-US">
                <a:cs typeface="Calibri"/>
              </a:rPr>
              <a:t>Note that by </a:t>
            </a:r>
            <a:r>
              <a:rPr lang="en-US" err="1">
                <a:cs typeface="Calibri"/>
              </a:rPr>
              <a:t>unix</a:t>
            </a:r>
            <a:r>
              <a:rPr lang="en-US">
                <a:cs typeface="Calibri"/>
              </a:rPr>
              <a:t> tradition, a non-zero exit code signifies an error (but you can use it as you like)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191F9-F334-4E18-839A-F11900E4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5" y="1350024"/>
            <a:ext cx="5641126" cy="5050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A108D-96C4-4B27-AAF5-72D92AA5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73" y="1640470"/>
            <a:ext cx="3715933" cy="1053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A48DE2F-46C8-41E8-9A4B-DE038E487807}"/>
                  </a:ext>
                </a:extLst>
              </p14:cNvPr>
              <p14:cNvContentPartPr/>
              <p14:nvPr/>
            </p14:nvContentPartPr>
            <p14:xfrm>
              <a:off x="1072998" y="4272318"/>
              <a:ext cx="934920" cy="244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A48DE2F-46C8-41E8-9A4B-DE038E487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998" y="4236371"/>
                <a:ext cx="1006560" cy="31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97789A-A301-4AE1-B6D0-27788F1AD2AE}"/>
                  </a:ext>
                </a:extLst>
              </p14:cNvPr>
              <p14:cNvContentPartPr/>
              <p14:nvPr/>
            </p14:nvContentPartPr>
            <p14:xfrm>
              <a:off x="4458798" y="5243598"/>
              <a:ext cx="1832040" cy="375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97789A-A301-4AE1-B6D0-27788F1AD2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2798" y="5207563"/>
                <a:ext cx="1903680" cy="4471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18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B9B8-E312-4CBC-81C0-3E46A880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C484-0700-4C02-88D4-9C858806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 the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forkActivity.c</a:t>
            </a:r>
            <a:endParaRPr lang="en-US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3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How is a process created?</a:t>
            </a:r>
          </a:p>
          <a:p>
            <a:r>
              <a:rPr lang="en-US" dirty="0"/>
              <a:t>Process creation functions</a:t>
            </a:r>
          </a:p>
          <a:p>
            <a:pPr lvl="1"/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exec()</a:t>
            </a:r>
          </a:p>
          <a:p>
            <a:pPr lvl="1"/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fork()</a:t>
            </a:r>
          </a:p>
        </p:txBody>
      </p:sp>
      <p:pic>
        <p:nvPicPr>
          <p:cNvPr id="3074" name="Picture 2" descr="http://www.it.uu.se/education/course/homepage/os/vt18/images/module-2/fork-exec-exit-wait.png">
            <a:extLst>
              <a:ext uri="{FF2B5EF4-FFF2-40B4-BE49-F238E27FC236}">
                <a16:creationId xmlns:a16="http://schemas.microsoft.com/office/drawing/2014/main" id="{2970A528-F24F-4AAA-8C96-C833EF76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79" y="1800808"/>
            <a:ext cx="3168652" cy="427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006C6-1B84-4E68-8888-1D9B4489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84" y="3429000"/>
            <a:ext cx="3379582" cy="20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3934-0A06-4BFF-A704-71E0247C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09F09-C81F-4D12-A67B-34B7ED5EB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7128578" cy="5186965"/>
          </a:xfrm>
        </p:spPr>
        <p:txBody>
          <a:bodyPr/>
          <a:lstStyle/>
          <a:p>
            <a:r>
              <a:rPr lang="en-US" dirty="0"/>
              <a:t>The process is created by “double clicking”?</a:t>
            </a:r>
          </a:p>
          <a:p>
            <a:pPr lvl="1"/>
            <a:r>
              <a:rPr lang="en-US" dirty="0"/>
              <a:t>You need a GUI to double click. Then how the GUI is created/launched.</a:t>
            </a:r>
          </a:p>
          <a:p>
            <a:pPr lvl="1"/>
            <a:r>
              <a:rPr lang="en-US" dirty="0"/>
              <a:t>How the memory of a newly created process is loaded (shown in the diagram on the right)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5D992-6031-4A28-8DE8-6D975AAD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959" y="1380570"/>
            <a:ext cx="3241580" cy="35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B3D-70A2-43B9-BC6D-6E327A0A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The exec family of system calls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8E239-DF99-400B-A81A-3F3AC592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exec family of system calls </a:t>
            </a:r>
            <a:r>
              <a:rPr lang="en-US" dirty="0">
                <a:solidFill>
                  <a:schemeClr val="accent2"/>
                </a:solidFill>
              </a:rPr>
              <a:t>replaces</a:t>
            </a:r>
            <a:r>
              <a:rPr lang="en-US" dirty="0"/>
              <a:t> the program executed by a process. </a:t>
            </a:r>
          </a:p>
          <a:p>
            <a:pPr lvl="1"/>
            <a:r>
              <a:rPr lang="en-US" dirty="0"/>
              <a:t>System calls: all functions that request a resource (via OS)</a:t>
            </a:r>
          </a:p>
          <a:p>
            <a:r>
              <a:rPr lang="en-US" dirty="0"/>
              <a:t>When a process calls </a:t>
            </a:r>
            <a:r>
              <a:rPr lang="en-US" dirty="0">
                <a:solidFill>
                  <a:schemeClr val="accent1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exec</a:t>
            </a:r>
            <a:r>
              <a:rPr lang="en-US" dirty="0"/>
              <a:t>, all code (text) and data in the process is lost and replaced with the executable of the new program. </a:t>
            </a:r>
          </a:p>
        </p:txBody>
      </p:sp>
      <p:pic>
        <p:nvPicPr>
          <p:cNvPr id="1028" name="Picture 4" descr="http://www.it.uu.se/education/course/homepage/os/vt18/images/module-2/exec.png">
            <a:extLst>
              <a:ext uri="{FF2B5EF4-FFF2-40B4-BE49-F238E27FC236}">
                <a16:creationId xmlns:a16="http://schemas.microsoft.com/office/drawing/2014/main" id="{5C85A0E3-C50D-45AF-BC26-52640E58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24" y="3280044"/>
            <a:ext cx="8128952" cy="29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56ECEB-C8C8-47AE-AEC0-BB305A2A86AF}"/>
              </a:ext>
            </a:extLst>
          </p:cNvPr>
          <p:cNvSpPr/>
          <p:nvPr/>
        </p:nvSpPr>
        <p:spPr>
          <a:xfrm>
            <a:off x="5469242" y="6300588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*all open file descriptors remains open.</a:t>
            </a:r>
          </a:p>
        </p:txBody>
      </p:sp>
    </p:spTree>
    <p:extLst>
      <p:ext uri="{BB962C8B-B14F-4D97-AF65-F5344CB8AC3E}">
        <p14:creationId xmlns:p14="http://schemas.microsoft.com/office/powerpoint/2010/main" val="4076983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4DA5-DB2A-4EF6-B59F-AE57888F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endParaRPr lang="en-US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D0FCB-51CF-4E14-8C97-8FF6C91A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 dirty="0">
                <a:solidFill>
                  <a:srgbClr val="0070C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*path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, char *const </a:t>
            </a:r>
            <a:r>
              <a:rPr lang="en-US" dirty="0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argv</a:t>
            </a:r>
            <a:r>
              <a:rPr lang="en-US" dirty="0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[]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);</a:t>
            </a:r>
          </a:p>
          <a:p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678D175-61AB-4D76-805A-8640FE3A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58" y="2127444"/>
            <a:ext cx="10581442" cy="4001095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path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BDF3"/>
                </a:solidFill>
                <a:effectLst/>
                <a:latin typeface="Arial" panose="020B0604020202020204" pitchFamily="34" charset="0"/>
                <a:ea typeface="Work Sans"/>
                <a:hlinkClick r:id="rId2"/>
              </a:rPr>
              <a:t>path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 to the new program executable.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argv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Work Sans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Argument vector. The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argv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argument is an array of character pointers to null-terminated strings.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Work Sans"/>
              </a:rPr>
              <a:t>The last member of this array must be a null pointer.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The value in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argv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onaco"/>
              </a:rPr>
              <a:t>[0]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ea typeface="Work Sans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Work Sans"/>
              </a:rPr>
              <a:t>is the name of the new program.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5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4AA4-2443-43AA-BF38-0292863E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 </a:t>
            </a:r>
            <a:r>
              <a:rPr lang="en-US">
                <a:latin typeface="+mn-lt"/>
                <a:ea typeface="Anonymice Powerline" panose="02060609030202000504" pitchFamily="49" charset="0"/>
              </a:rPr>
              <a:t>example</a:t>
            </a:r>
            <a:endParaRPr lang="en-US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61513-5DB9-483D-B90C-D183B3961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67" y="1789425"/>
            <a:ext cx="9858031" cy="38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2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E6E8-8B3C-41FC-847A-CA561EB8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execvp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6D3B-4DFF-4B28-88FF-7843BA2D5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execvp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>
                <a:solidFill>
                  <a:schemeClr val="accent1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*file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char *const </a:t>
            </a:r>
            <a:r>
              <a:rPr lang="en-US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argv</a:t>
            </a:r>
            <a:r>
              <a:rPr lang="en-US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[]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6E67-AE04-4035-AACD-C5B6967A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53" y="2136624"/>
            <a:ext cx="9568690" cy="39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8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36D-6A98-4812-9C15-1C57A7F7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execlp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1BDC-4528-4016-ABA0-3854225C9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int </a:t>
            </a:r>
            <a:r>
              <a:rPr lang="en-US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execlp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(const char </a:t>
            </a:r>
            <a:r>
              <a:rPr lang="en-US">
                <a:solidFill>
                  <a:srgbClr val="0070C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*file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const char </a:t>
            </a:r>
            <a:r>
              <a:rPr lang="en-US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*</a:t>
            </a:r>
            <a:r>
              <a:rPr lang="en-US" err="1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arg</a:t>
            </a:r>
            <a:r>
              <a:rPr lang="en-US">
                <a:latin typeface="Anonymice Powerline" panose="02060609030202000504" pitchFamily="49" charset="0"/>
                <a:ea typeface="Anonymice Powerline" panose="02060609030202000504" pitchFamily="49" charset="0"/>
              </a:rPr>
              <a:t>, ...);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E9C2-3806-489F-9984-A5C4AB5F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88" y="2381250"/>
            <a:ext cx="9616519" cy="37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8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4662-6B78-48E3-B5CF-EF89E097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1879-9F7B-42B3-8B49-0E7F4F07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5186965"/>
          </a:xfrm>
        </p:spPr>
        <p:txBody>
          <a:bodyPr/>
          <a:lstStyle/>
          <a:p>
            <a:r>
              <a:rPr lang="en-US"/>
              <a:t>A parent process uses </a:t>
            </a:r>
            <a:r>
              <a:rPr lang="en-US">
                <a:solidFill>
                  <a:srgbClr val="00B0F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fork()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US"/>
              <a:t>to create a new child process.</a:t>
            </a:r>
          </a:p>
          <a:p>
            <a:endParaRPr lang="en-US"/>
          </a:p>
          <a:p>
            <a:r>
              <a:rPr lang="en-US"/>
              <a:t>The child process is a </a:t>
            </a:r>
            <a:r>
              <a:rPr lang="en-US">
                <a:solidFill>
                  <a:srgbClr val="FFC000"/>
                </a:solidFill>
              </a:rPr>
              <a:t>copy</a:t>
            </a:r>
            <a:r>
              <a:rPr lang="en-US"/>
              <a:t> of the parent. After fork, both parent and child executes the same program but in separate processes.</a:t>
            </a:r>
          </a:p>
        </p:txBody>
      </p:sp>
      <p:pic>
        <p:nvPicPr>
          <p:cNvPr id="4098" name="Picture 2" descr="http://www.it.uu.se/education/course/homepage/os/vt18/images/module-2/fork.png">
            <a:extLst>
              <a:ext uri="{FF2B5EF4-FFF2-40B4-BE49-F238E27FC236}">
                <a16:creationId xmlns:a16="http://schemas.microsoft.com/office/drawing/2014/main" id="{E5430A29-18A7-4944-A6BA-424D550C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89" y="3387034"/>
            <a:ext cx="3370295" cy="33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2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30364</TotalTime>
  <Words>395</Words>
  <Application>Microsoft Office PowerPoint</Application>
  <PresentationFormat>Widescreen</PresentationFormat>
  <Paragraphs>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Anonymice Powerline</vt:lpstr>
      <vt:lpstr>Calibri</vt:lpstr>
      <vt:lpstr>Arial</vt:lpstr>
      <vt:lpstr>Calibri Light</vt:lpstr>
      <vt:lpstr>Arial Unicode MS</vt:lpstr>
      <vt:lpstr>Wingdings</vt:lpstr>
      <vt:lpstr>Consolas</vt:lpstr>
      <vt:lpstr>Office Theme</vt:lpstr>
      <vt:lpstr>CSSE 332 Process Creation</vt:lpstr>
      <vt:lpstr>Outline</vt:lpstr>
      <vt:lpstr>Motivation</vt:lpstr>
      <vt:lpstr>The exec family of system calls</vt:lpstr>
      <vt:lpstr>execv</vt:lpstr>
      <vt:lpstr>execv example</vt:lpstr>
      <vt:lpstr>execvp</vt:lpstr>
      <vt:lpstr>execlp</vt:lpstr>
      <vt:lpstr>Fork</vt:lpstr>
      <vt:lpstr>Fork returns twice on success</vt:lpstr>
      <vt:lpstr>Fork illustration</vt:lpstr>
      <vt:lpstr>Wait</vt:lpstr>
      <vt:lpstr>Process Creation</vt:lpstr>
      <vt:lpstr>Fork example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9</cp:revision>
  <cp:lastPrinted>2018-08-28T17:03:11Z</cp:lastPrinted>
  <dcterms:created xsi:type="dcterms:W3CDTF">2018-07-09T21:38:51Z</dcterms:created>
  <dcterms:modified xsi:type="dcterms:W3CDTF">2020-11-17T19:03:40Z</dcterms:modified>
</cp:coreProperties>
</file>